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8" r:id="rId4"/>
    <p:sldId id="259" r:id="rId5"/>
    <p:sldId id="257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C2C29-EAF5-473C-A0C5-95FF88012695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641C-FCF5-4291-8E50-75332E05C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C2C29-EAF5-473C-A0C5-95FF88012695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641C-FCF5-4291-8E50-75332E05C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C2C29-EAF5-473C-A0C5-95FF88012695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641C-FCF5-4291-8E50-75332E05C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C2C29-EAF5-473C-A0C5-95FF88012695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641C-FCF5-4291-8E50-75332E05C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C2C29-EAF5-473C-A0C5-95FF88012695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641C-FCF5-4291-8E50-75332E05C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C2C29-EAF5-473C-A0C5-95FF88012695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641C-FCF5-4291-8E50-75332E05C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C2C29-EAF5-473C-A0C5-95FF88012695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641C-FCF5-4291-8E50-75332E05C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C2C29-EAF5-473C-A0C5-95FF88012695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641C-FCF5-4291-8E50-75332E05C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C2C29-EAF5-473C-A0C5-95FF88012695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641C-FCF5-4291-8E50-75332E05C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C2C29-EAF5-473C-A0C5-95FF88012695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641C-FCF5-4291-8E50-75332E05C13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C2C29-EAF5-473C-A0C5-95FF88012695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11F641C-FCF5-4291-8E50-75332E05C13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111F641C-FCF5-4291-8E50-75332E05C133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DDC2C29-EAF5-473C-A0C5-95FF88012695}" type="datetimeFigureOut">
              <a:rPr lang="ru-RU" smtClean="0"/>
              <a:t>11.02.2014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2400" cy="921345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Избирательное право 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484784"/>
            <a:ext cx="7313241" cy="5187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305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32656"/>
            <a:ext cx="770485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Нормы избирательного права содержатся в следующих источниках: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Конституции Российской Федерации (ст. 32, 81, 96, 130);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федеральном законе о выборах Президента Российской Федерации;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федеральных законах о порядке формирования Совета Федерации и выборах депутатов Государственной Думы Федерального Собрания;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нормативных актах краев, областей, городов федерального значения, автономной области, автономных округов о выборах в соответствующие представительные органы государственной власти;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нормативных актах районных, городских, районных в городе органов государственной власти о выборах в органы местного самоуправления.</a:t>
            </a:r>
          </a:p>
        </p:txBody>
      </p:sp>
    </p:spTree>
    <p:extLst>
      <p:ext uri="{BB962C8B-B14F-4D97-AF65-F5344CB8AC3E}">
        <p14:creationId xmlns:p14="http://schemas.microsoft.com/office/powerpoint/2010/main" val="150691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176" y="125760"/>
            <a:ext cx="7620000" cy="11430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</a:rPr>
              <a:t>Спасибо за внимание!</a:t>
            </a: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89157"/>
            <a:ext cx="7388225" cy="493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955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543800" cy="1019944"/>
          </a:xfrm>
        </p:spPr>
        <p:txBody>
          <a:bodyPr/>
          <a:lstStyle/>
          <a:p>
            <a:pPr algn="r"/>
            <a:r>
              <a:rPr lang="ru-RU" sz="2400" b="1" i="1" dirty="0" smtClean="0"/>
              <a:t>«Граждане Российской Федерации имеют право избирать и быть избранными…» </a:t>
            </a:r>
            <a:br>
              <a:rPr lang="ru-RU" sz="2400" b="1" i="1" dirty="0" smtClean="0"/>
            </a:br>
            <a:r>
              <a:rPr lang="ru-RU" sz="2400" b="1" i="1" dirty="0" smtClean="0"/>
              <a:t>Ст. 32 Конституция РФ</a:t>
            </a:r>
            <a:endParaRPr lang="ru-RU" sz="24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445224"/>
            <a:ext cx="7704856" cy="1066800"/>
          </a:xfrm>
        </p:spPr>
        <p:txBody>
          <a:bodyPr>
            <a:noAutofit/>
          </a:bodyPr>
          <a:lstStyle/>
          <a:p>
            <a:r>
              <a:rPr lang="ru-RU" u="sng" dirty="0">
                <a:solidFill>
                  <a:schemeClr val="accent1">
                    <a:lumMod val="50000"/>
                  </a:schemeClr>
                </a:solidFill>
              </a:rPr>
              <a:t>Избирательное право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- это совокупность государственно-правовых норм, регулирующих порядок организации и проведения выборов высших должностных лиц, представительных органов государственной власти и органов местного самоуправления.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99" y="1295782"/>
            <a:ext cx="7077358" cy="4128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459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931224" cy="1143000"/>
          </a:xfrm>
        </p:spPr>
        <p:txBody>
          <a:bodyPr/>
          <a:lstStyle/>
          <a:p>
            <a:r>
              <a:rPr lang="ru-RU" sz="4000" b="1" dirty="0"/>
              <a:t>Понятие избирательного права.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9025" y="1049440"/>
            <a:ext cx="734481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/>
              <a:t>В </a:t>
            </a:r>
            <a:r>
              <a:rPr lang="ru-RU" sz="2200" u="sng" dirty="0" smtClean="0"/>
              <a:t>объективном смысле </a:t>
            </a:r>
            <a:r>
              <a:rPr lang="ru-RU" sz="2200" dirty="0" smtClean="0"/>
              <a:t>- это совокупность норм права, регулирующих общественные отношения, складывающиеся при осуществлении избирательного процесса.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/>
              <a:t>В </a:t>
            </a:r>
            <a:r>
              <a:rPr lang="ru-RU" sz="2200" u="sng" dirty="0" smtClean="0"/>
              <a:t>субъективном смысле </a:t>
            </a:r>
            <a:r>
              <a:rPr lang="ru-RU" sz="2200" dirty="0" smtClean="0"/>
              <a:t>- это возможность гражданина избирать и быть избранным в органы государственной власти.</a:t>
            </a:r>
            <a:endParaRPr lang="ru-RU" sz="2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567619"/>
            <a:ext cx="4875311" cy="3119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463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429000"/>
            <a:ext cx="76200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581128"/>
            <a:ext cx="756084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200" u="sng" dirty="0" smtClean="0"/>
              <a:t>Активное</a:t>
            </a:r>
            <a:r>
              <a:rPr lang="ru-RU" sz="2200" dirty="0" smtClean="0"/>
              <a:t> избирательное право - это субъективное право граждан избирать своих представителей в органы государственной власти.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200" u="sng" dirty="0" smtClean="0"/>
              <a:t>Пассивное</a:t>
            </a:r>
            <a:r>
              <a:rPr lang="ru-RU" sz="2200" dirty="0" smtClean="0"/>
              <a:t> избирательное право - это субъективное право граждан быть избранными в органы государственной власти.</a:t>
            </a:r>
            <a:endParaRPr lang="ru-RU" sz="22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099" y="212270"/>
            <a:ext cx="6605714" cy="4368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921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056784" cy="1143000"/>
          </a:xfrm>
        </p:spPr>
        <p:txBody>
          <a:bodyPr/>
          <a:lstStyle/>
          <a:p>
            <a:r>
              <a:rPr lang="ru-RU" sz="3800" b="1" dirty="0" smtClean="0"/>
              <a:t>Условия осуществления </a:t>
            </a:r>
            <a:r>
              <a:rPr lang="ru-RU" sz="3800" b="1" dirty="0"/>
              <a:t>избирательного права.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222648"/>
            <a:ext cx="813690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Arial" pitchFamily="34" charset="0"/>
              <a:buChar char="•"/>
            </a:pPr>
            <a:r>
              <a:rPr lang="ru-RU" sz="2000" u="sng" dirty="0" smtClean="0"/>
              <a:t>Всеобщее</a:t>
            </a:r>
            <a:r>
              <a:rPr lang="ru-RU" sz="2000" dirty="0" smtClean="0"/>
              <a:t> избирательное право (Каждый гражданин Российской Федерации, достигший определенного возраста, независимо от расовой и национальной принадлежности, пола, вероисповедания, образования, социального происхождения, имущественного положения и т. д. имеет право избирать и быть избранным, исключая </a:t>
            </a:r>
            <a:r>
              <a:rPr lang="ru-RU" sz="2000" smtClean="0"/>
              <a:t>допустимы цензы)</a:t>
            </a:r>
            <a:endParaRPr lang="ru-RU" sz="20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u="sng" dirty="0" smtClean="0"/>
              <a:t>Прямое</a:t>
            </a:r>
            <a:r>
              <a:rPr lang="ru-RU" sz="2000" dirty="0" smtClean="0"/>
              <a:t> избирательное право (Это означает, что депутаты во все представительные органы государственной власти избираются гражданами непосредственно)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u="sng" dirty="0" smtClean="0"/>
              <a:t>Равное</a:t>
            </a:r>
            <a:r>
              <a:rPr lang="ru-RU" sz="2000" dirty="0" smtClean="0"/>
              <a:t> избирательное право (Избиратель наравне с другими имеет только один голос и что избиратели участвуют в выборах на равных основаниях)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u="sng" dirty="0" smtClean="0"/>
              <a:t>Тайное</a:t>
            </a:r>
            <a:r>
              <a:rPr lang="ru-RU" sz="2000" dirty="0" smtClean="0"/>
              <a:t> (Этот принцип выражается в установлении законодательством такого способа голосования, когда волеизъявление избирателя происходит скрытно и результаты его голосования неизвестны другим лицам)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u="sng" dirty="0" smtClean="0"/>
              <a:t>Добровольное </a:t>
            </a:r>
            <a:r>
              <a:rPr lang="ru-RU" sz="2000" dirty="0" smtClean="0"/>
              <a:t>(Добровольность участия в выборах)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5004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890"/>
            <a:ext cx="7620000" cy="1143000"/>
          </a:xfrm>
        </p:spPr>
        <p:txBody>
          <a:bodyPr/>
          <a:lstStyle/>
          <a:p>
            <a:r>
              <a:rPr lang="ru-RU" sz="4000" b="1" dirty="0" smtClean="0"/>
              <a:t>Ограничения</a:t>
            </a:r>
            <a:endParaRPr lang="ru-RU" sz="4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24744"/>
            <a:ext cx="777630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4000" dirty="0" smtClean="0"/>
              <a:t>  </a:t>
            </a:r>
            <a:r>
              <a:rPr lang="ru-RU" sz="3200" dirty="0" smtClean="0"/>
              <a:t>Ценз оседлости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3200" dirty="0" smtClean="0"/>
              <a:t>  Ц</a:t>
            </a:r>
            <a:r>
              <a:rPr lang="ru-RU" sz="3200" dirty="0" smtClean="0"/>
              <a:t>енз гражданства (только граждане РФ)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ru-RU" sz="3200" dirty="0"/>
              <a:t>В</a:t>
            </a:r>
            <a:r>
              <a:rPr lang="ru-RU" sz="3200" dirty="0" smtClean="0"/>
              <a:t>озрастной ценз (с 18 лет)</a:t>
            </a:r>
          </a:p>
          <a:p>
            <a:pPr marL="571500" indent="-571500">
              <a:buFont typeface="Wingdings" pitchFamily="2" charset="2"/>
              <a:buChar char="ü"/>
            </a:pPr>
            <a:endParaRPr lang="ru-RU" sz="4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/>
              <a:t>Гражданин РФ , достигший </a:t>
            </a:r>
            <a:r>
              <a:rPr lang="ru-RU" sz="2200" u="sng" dirty="0" smtClean="0"/>
              <a:t>18 лет</a:t>
            </a:r>
            <a:r>
              <a:rPr lang="ru-RU" sz="2200" dirty="0" smtClean="0"/>
              <a:t>, имеет право баллотироваться в органы местного самоуправления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/>
              <a:t>Гражданин РФ , достигший </a:t>
            </a:r>
            <a:r>
              <a:rPr lang="ru-RU" sz="2200" u="sng" dirty="0" smtClean="0"/>
              <a:t>21 года</a:t>
            </a:r>
            <a:r>
              <a:rPr lang="ru-RU" sz="2200" dirty="0" smtClean="0"/>
              <a:t>, имеет право баллотироваться в представительные органы всех уровней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/>
              <a:t>Гражданин РФ , достигший </a:t>
            </a:r>
            <a:r>
              <a:rPr lang="ru-RU" sz="2200" u="sng" dirty="0" smtClean="0"/>
              <a:t>35 лет</a:t>
            </a:r>
            <a:r>
              <a:rPr lang="ru-RU" sz="2200" dirty="0" smtClean="0"/>
              <a:t>, имеет право выдвигать свою кандидатуру на должность президента страны</a:t>
            </a:r>
          </a:p>
          <a:p>
            <a:endParaRPr lang="ru-RU" sz="2400" dirty="0"/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112458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620000" cy="1143000"/>
          </a:xfrm>
        </p:spPr>
        <p:txBody>
          <a:bodyPr/>
          <a:lstStyle/>
          <a:p>
            <a:r>
              <a:rPr lang="ru-RU" sz="4000" b="1" dirty="0"/>
              <a:t>Избирательная система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268760"/>
            <a:ext cx="7848872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u="sng" dirty="0" smtClean="0"/>
              <a:t>Избирательная система </a:t>
            </a:r>
            <a:r>
              <a:rPr lang="ru-RU" sz="2200" dirty="0" smtClean="0"/>
              <a:t>- это совокупность общественных и государственных институтов, составляющих механизм организации, проведения и определения результатов выборов.</a:t>
            </a:r>
          </a:p>
          <a:p>
            <a:endParaRPr lang="ru-RU" sz="2200" dirty="0"/>
          </a:p>
          <a:p>
            <a:endParaRPr lang="ru-RU" sz="2200" dirty="0" smtClean="0"/>
          </a:p>
          <a:p>
            <a:r>
              <a:rPr lang="ru-RU" sz="2400" b="1" dirty="0" smtClean="0"/>
              <a:t>Виды избирательных систем</a:t>
            </a:r>
            <a:r>
              <a:rPr lang="ru-RU" sz="2200" dirty="0" smtClean="0"/>
              <a:t>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/>
              <a:t> Мажоритарная избирательная система:</a:t>
            </a:r>
          </a:p>
          <a:p>
            <a:r>
              <a:rPr lang="ru-RU" sz="2200" dirty="0" smtClean="0"/>
              <a:t>	- Избирательная система относительного большинства</a:t>
            </a:r>
          </a:p>
          <a:p>
            <a:r>
              <a:rPr lang="ru-RU" sz="2200" dirty="0" smtClean="0"/>
              <a:t>	- Мажоритарная избирательная система абсолютного большинства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/>
              <a:t>Пропорциональная избирательная система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02753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620000" cy="1143000"/>
          </a:xfrm>
        </p:spPr>
        <p:txBody>
          <a:bodyPr/>
          <a:lstStyle/>
          <a:p>
            <a:r>
              <a:rPr lang="ru-RU" sz="4400" b="1" dirty="0"/>
              <a:t>Избирательные процесс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4986" y="963368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/>
              <a:t>Избирательные процесс </a:t>
            </a:r>
            <a:r>
              <a:rPr lang="ru-RU" sz="2400" dirty="0" smtClean="0"/>
              <a:t>- это совокупность избирательный процедур и избирательных действий, составляющих механизм организации, проведения и определения результатов выборов.</a:t>
            </a:r>
            <a:endParaRPr lang="ru-RU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89034"/>
            <a:ext cx="5472608" cy="4368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131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7992888" cy="1143000"/>
          </a:xfrm>
        </p:spPr>
        <p:txBody>
          <a:bodyPr/>
          <a:lstStyle/>
          <a:p>
            <a:r>
              <a:rPr lang="ru-RU" sz="4000" b="1" dirty="0"/>
              <a:t>Стадии избирательного процесса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052735"/>
            <a:ext cx="74888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u="sng" dirty="0" smtClean="0"/>
              <a:t>Стадии избирательного процесса </a:t>
            </a:r>
            <a:r>
              <a:rPr lang="ru-RU" sz="2000" dirty="0" smtClean="0"/>
              <a:t>- это определенные этапы реализации избирательных процедур и избирательных действий, составляющих механизм организации, проведения и определения результатов выборов.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564904"/>
            <a:ext cx="74888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Выделяются следующие стадии :</a:t>
            </a:r>
          </a:p>
          <a:p>
            <a:endParaRPr lang="ru-RU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/>
              <a:t>назначение выборов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/>
              <a:t>образование избирательных округов и избирательных участков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/>
              <a:t>регистрация избирателей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/>
              <a:t>создание избирательных комиссий разных уровней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/>
              <a:t>выдвижение и регистрация кандидатов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/>
              <a:t>проведение предвыборной агитации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/>
              <a:t>процесс голосования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/>
              <a:t>подведение итогов голосования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/>
              <a:t>опубликования итогов голосования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5183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78</TotalTime>
  <Words>506</Words>
  <Application>Microsoft Office PowerPoint</Application>
  <PresentationFormat>Экран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Соседство</vt:lpstr>
      <vt:lpstr>Избирательное право </vt:lpstr>
      <vt:lpstr>«Граждане Российской Федерации имеют право избирать и быть избранными…»  Ст. 32 Конституция РФ</vt:lpstr>
      <vt:lpstr>Понятие избирательного права.</vt:lpstr>
      <vt:lpstr>Презентация PowerPoint</vt:lpstr>
      <vt:lpstr>Условия осуществления избирательного права.</vt:lpstr>
      <vt:lpstr>Ограничения</vt:lpstr>
      <vt:lpstr>Избирательная система</vt:lpstr>
      <vt:lpstr>Избирательные процесс </vt:lpstr>
      <vt:lpstr>Стадии избирательного процесса 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Избирательное право </dc:title>
  <dc:creator>User</dc:creator>
  <cp:lastModifiedBy>User</cp:lastModifiedBy>
  <cp:revision>8</cp:revision>
  <dcterms:created xsi:type="dcterms:W3CDTF">2014-02-11T17:56:13Z</dcterms:created>
  <dcterms:modified xsi:type="dcterms:W3CDTF">2014-02-11T19:14:18Z</dcterms:modified>
</cp:coreProperties>
</file>